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</p:sldMasterIdLst>
  <p:handoutMasterIdLst>
    <p:handoutMasterId r:id="rId9"/>
  </p:handoutMasterIdLst>
  <p:sldIdLst>
    <p:sldId id="298" r:id="rId2"/>
    <p:sldId id="299" r:id="rId3"/>
    <p:sldId id="343" r:id="rId4"/>
    <p:sldId id="344" r:id="rId5"/>
    <p:sldId id="341" r:id="rId6"/>
    <p:sldId id="328" r:id="rId7"/>
    <p:sldId id="340" r:id="rId8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662157-CB43-4C28-B783-9CFF79EF3135}">
          <p14:sldIdLst>
            <p14:sldId id="298"/>
            <p14:sldId id="299"/>
            <p14:sldId id="343"/>
            <p14:sldId id="344"/>
            <p14:sldId id="341"/>
            <p14:sldId id="328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i Alexander" initials="JA" lastIdx="1" clrIdx="0">
    <p:extLst>
      <p:ext uri="{19B8F6BF-5375-455C-9EA6-DF929625EA0E}">
        <p15:presenceInfo xmlns:p15="http://schemas.microsoft.com/office/powerpoint/2012/main" userId="52ec4eadc80c7a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6" autoAdjust="0"/>
    <p:restoredTop sz="94660"/>
  </p:normalViewPr>
  <p:slideViewPr>
    <p:cSldViewPr snapToGrid="0">
      <p:cViewPr varScale="1">
        <p:scale>
          <a:sx n="99" d="100"/>
          <a:sy n="99" d="100"/>
        </p:scale>
        <p:origin x="23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29E54F-FADE-4AC0-88B9-43B8D0FA88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329B-29EA-4D9D-853A-E2FF98FB2F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4D0CF24-8503-4632-9F65-35EFDAE011BC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76760-267F-412F-A10A-0BCB668717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DDC58-42DB-4724-A49B-4988FE37CD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1B3F036-498B-4466-A6B1-B40A44DBB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99" y="368009"/>
            <a:ext cx="2041768" cy="1225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5225" y="1683690"/>
            <a:ext cx="1589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HARTofFolsom.org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BA5D3-70B9-C6BB-D9FB-2C99A8E90F93}"/>
              </a:ext>
            </a:extLst>
          </p:cNvPr>
          <p:cNvSpPr txBox="1"/>
          <p:nvPr/>
        </p:nvSpPr>
        <p:spPr>
          <a:xfrm>
            <a:off x="2808058" y="2860641"/>
            <a:ext cx="7167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Folsom Winter Shelter (FWS) 2024</a:t>
            </a:r>
          </a:p>
        </p:txBody>
      </p:sp>
    </p:spTree>
    <p:extLst>
      <p:ext uri="{BB962C8B-B14F-4D97-AF65-F5344CB8AC3E}">
        <p14:creationId xmlns:p14="http://schemas.microsoft.com/office/powerpoint/2010/main" val="18026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15C155-7813-4D83-B7E6-FFBC5C15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3" y="1703755"/>
            <a:ext cx="10313773" cy="3795006"/>
          </a:xfrm>
        </p:spPr>
        <p:txBody>
          <a:bodyPr>
            <a:normAutofit/>
          </a:bodyPr>
          <a:lstStyle/>
          <a:p>
            <a:pPr marL="624078" indent="-514350">
              <a:buFont typeface="Wingdings" pitchFamily="2" charset="2"/>
              <a:buChar char="Ø"/>
            </a:pPr>
            <a:r>
              <a:rPr lang="en-US" sz="3200" dirty="0"/>
              <a:t>Provide shelter, food, safety, care - compassion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 Understand guests’ situations and needs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 Build trust and community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 Connect guests to resources </a:t>
            </a:r>
          </a:p>
          <a:p>
            <a:pPr marL="2087118" lvl="6" indent="-514350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HART Transitional Housing </a:t>
            </a:r>
          </a:p>
          <a:p>
            <a:pPr marL="2087118" lvl="6" indent="-514350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Jake’s Journey Home</a:t>
            </a:r>
          </a:p>
          <a:p>
            <a:pPr marL="2087118" lvl="6" indent="-514350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Powerhouse Ministries</a:t>
            </a:r>
          </a:p>
          <a:p>
            <a:pPr algn="ctr"/>
            <a:endParaRPr lang="en-US" sz="2800" dirty="0"/>
          </a:p>
          <a:p>
            <a:pPr marL="514350" indent="-514350" algn="ctr">
              <a:buAutoNum type="arabicPeriod"/>
            </a:pP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Purpose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8160" cy="1000897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3BAE4B3E-A892-58E0-3F83-2F75101A1531}"/>
              </a:ext>
            </a:extLst>
          </p:cNvPr>
          <p:cNvSpPr txBox="1">
            <a:spLocks/>
          </p:cNvSpPr>
          <p:nvPr/>
        </p:nvSpPr>
        <p:spPr>
          <a:xfrm>
            <a:off x="10923373" y="247134"/>
            <a:ext cx="1009134" cy="506627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sz="2800" dirty="0"/>
              <a:t>FWS</a:t>
            </a:r>
          </a:p>
        </p:txBody>
      </p:sp>
    </p:spTree>
    <p:extLst>
      <p:ext uri="{BB962C8B-B14F-4D97-AF65-F5344CB8AC3E}">
        <p14:creationId xmlns:p14="http://schemas.microsoft.com/office/powerpoint/2010/main" val="37284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813AF6-D8B7-7956-626A-53B09F547770}"/>
              </a:ext>
            </a:extLst>
          </p:cNvPr>
          <p:cNvSpPr txBox="1">
            <a:spLocks/>
          </p:cNvSpPr>
          <p:nvPr/>
        </p:nvSpPr>
        <p:spPr>
          <a:xfrm>
            <a:off x="1474854" y="931819"/>
            <a:ext cx="9695369" cy="61299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200" dirty="0"/>
              <a:t>FOLSOM RESIDENTS ARE THE WINTER SHELTER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61DF1BD-99BA-6091-2BC9-7E9A39CFFF9B}"/>
              </a:ext>
            </a:extLst>
          </p:cNvPr>
          <p:cNvSpPr txBox="1">
            <a:spLocks/>
          </p:cNvSpPr>
          <p:nvPr/>
        </p:nvSpPr>
        <p:spPr>
          <a:xfrm>
            <a:off x="2187163" y="3118024"/>
            <a:ext cx="9255192" cy="14806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sz="2400" dirty="0"/>
              <a:t>300+ HART and host volunteers</a:t>
            </a:r>
          </a:p>
          <a:p>
            <a:pPr defTabSz="914400"/>
            <a:r>
              <a:rPr lang="en-US" sz="2400" dirty="0"/>
              <a:t>20 HART leaders plan and lead</a:t>
            </a:r>
          </a:p>
          <a:p>
            <a:pPr defTabSz="914400"/>
            <a:r>
              <a:rPr lang="en-US" sz="2400" dirty="0"/>
              <a:t>8 faith communities host the shelter overnight</a:t>
            </a:r>
          </a:p>
          <a:p>
            <a:pPr defTabSz="914400"/>
            <a:endParaRPr lang="en-US" sz="2800" dirty="0"/>
          </a:p>
          <a:p>
            <a:pPr marL="514350" indent="-514350" algn="ctr" defTabSz="914400">
              <a:buFont typeface="Wingdings 3"/>
              <a:buAutoNum type="arabicPeriod"/>
            </a:pP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44A81-6250-97AA-AA7E-A2F17430A5C9}"/>
              </a:ext>
            </a:extLst>
          </p:cNvPr>
          <p:cNvSpPr txBox="1"/>
          <p:nvPr/>
        </p:nvSpPr>
        <p:spPr>
          <a:xfrm>
            <a:off x="5613969" y="5178688"/>
            <a:ext cx="2896716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Reflection MCC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2E78C7-3043-31DD-63E0-22B5FC3D3E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8160" cy="1000897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FF3A4856-69A6-E49B-9FAD-291215074743}"/>
              </a:ext>
            </a:extLst>
          </p:cNvPr>
          <p:cNvSpPr txBox="1">
            <a:spLocks/>
          </p:cNvSpPr>
          <p:nvPr/>
        </p:nvSpPr>
        <p:spPr>
          <a:xfrm>
            <a:off x="10923373" y="247134"/>
            <a:ext cx="1009134" cy="506627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sz="2800" dirty="0"/>
              <a:t>FWS</a:t>
            </a:r>
          </a:p>
        </p:txBody>
      </p:sp>
      <p:pic>
        <p:nvPicPr>
          <p:cNvPr id="17" name="Picture 1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D62928E-FC5D-6B4F-550A-B9464FAED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097" y="1927117"/>
            <a:ext cx="2653886" cy="6393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B8FB95-FFF3-495D-32DC-1D20606A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30" y="5044576"/>
            <a:ext cx="1685169" cy="6619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19" name="Picture 18" descr="A blue background with white letters&#10;&#10;Description automatically generated">
            <a:extLst>
              <a:ext uri="{FF2B5EF4-FFF2-40B4-BE49-F238E27FC236}">
                <a16:creationId xmlns:a16="http://schemas.microsoft.com/office/drawing/2014/main" id="{19CA57D4-65F1-E1B2-4679-2198772E5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755" y="5127132"/>
            <a:ext cx="2631508" cy="626335"/>
          </a:xfrm>
          <a:prstGeom prst="rect">
            <a:avLst/>
          </a:prstGeom>
        </p:spPr>
      </p:pic>
      <p:pic>
        <p:nvPicPr>
          <p:cNvPr id="1028" name="Picture 4" descr="The Church of Jesus Christ of Latter-day Saints - Wikipedia">
            <a:extLst>
              <a:ext uri="{FF2B5EF4-FFF2-40B4-BE49-F238E27FC236}">
                <a16:creationId xmlns:a16="http://schemas.microsoft.com/office/drawing/2014/main" id="{F1FE1041-3EC2-04B5-CFCB-4559BB720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38" y="4532026"/>
            <a:ext cx="861285" cy="16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39A173A-A338-B006-C5DB-ACC65DC9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803" y="1554383"/>
            <a:ext cx="1401552" cy="13707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175154E-AD58-4C5E-B6E5-D8434608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88" y="1759664"/>
            <a:ext cx="1718105" cy="9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BFB28DB-E6F4-057E-B704-2558E8CED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 t="11698" r="16123" b="16019"/>
          <a:stretch/>
        </p:blipFill>
        <p:spPr bwMode="auto">
          <a:xfrm>
            <a:off x="522797" y="1561450"/>
            <a:ext cx="1664366" cy="13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5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0F345D-9FF9-7506-0447-B35BDC4D35C8}"/>
              </a:ext>
            </a:extLst>
          </p:cNvPr>
          <p:cNvSpPr txBox="1">
            <a:spLocks/>
          </p:cNvSpPr>
          <p:nvPr/>
        </p:nvSpPr>
        <p:spPr>
          <a:xfrm>
            <a:off x="2236304" y="751129"/>
            <a:ext cx="7991061" cy="61299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600" dirty="0"/>
              <a:t>HART links arms to serve Folsom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7554D-6E07-AABB-AC9D-86737949C985}"/>
              </a:ext>
            </a:extLst>
          </p:cNvPr>
          <p:cNvSpPr txBox="1"/>
          <p:nvPr/>
        </p:nvSpPr>
        <p:spPr>
          <a:xfrm>
            <a:off x="4683533" y="2776261"/>
            <a:ext cx="290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Individual Donors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3E9B30-6887-5C6C-FFFE-74702A6FB5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8160" cy="1000897"/>
          </a:xfrm>
          <a:prstGeom prst="rect">
            <a:avLst/>
          </a:prstGeom>
        </p:spPr>
      </p:pic>
      <p:sp>
        <p:nvSpPr>
          <p:cNvPr id="19" name="Title 4">
            <a:extLst>
              <a:ext uri="{FF2B5EF4-FFF2-40B4-BE49-F238E27FC236}">
                <a16:creationId xmlns:a16="http://schemas.microsoft.com/office/drawing/2014/main" id="{CEBC771C-618B-80DC-82AA-C187ADFEE05C}"/>
              </a:ext>
            </a:extLst>
          </p:cNvPr>
          <p:cNvSpPr txBox="1">
            <a:spLocks/>
          </p:cNvSpPr>
          <p:nvPr/>
        </p:nvSpPr>
        <p:spPr>
          <a:xfrm>
            <a:off x="10923373" y="247134"/>
            <a:ext cx="1009134" cy="506627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sz="2800" dirty="0"/>
              <a:t>FWS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E23CFF8-3A7D-DD36-61E3-955E31CEC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08" y="5013071"/>
            <a:ext cx="1794443" cy="8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877B0D4-2D55-5C4A-5A93-BAA0342A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37" y="4987136"/>
            <a:ext cx="1478238" cy="9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4D1ECED-C619-42A5-6287-0DF99C6A1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7"/>
          <a:stretch/>
        </p:blipFill>
        <p:spPr bwMode="auto">
          <a:xfrm>
            <a:off x="3622481" y="5209722"/>
            <a:ext cx="2615283" cy="7349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2630974-0768-2F18-2D19-768310861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7579" r="4577" b="12892"/>
          <a:stretch/>
        </p:blipFill>
        <p:spPr bwMode="auto">
          <a:xfrm>
            <a:off x="667265" y="1609724"/>
            <a:ext cx="2077659" cy="110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6EFCB5-5A67-C92C-745E-1C5B5D025C09}"/>
              </a:ext>
            </a:extLst>
          </p:cNvPr>
          <p:cNvSpPr txBox="1"/>
          <p:nvPr/>
        </p:nvSpPr>
        <p:spPr>
          <a:xfrm>
            <a:off x="8061923" y="3700745"/>
            <a:ext cx="260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cap="all" dirty="0">
                <a:solidFill>
                  <a:srgbClr val="BE202E"/>
                </a:solidFill>
                <a:effectLst/>
                <a:highlight>
                  <a:srgbClr val="FFFFFF"/>
                </a:highlight>
                <a:latin typeface="Libel Suit"/>
              </a:rPr>
              <a:t>DISTRICT CHURCH</a:t>
            </a:r>
            <a:endParaRPr lang="en-US" sz="2400" b="0" i="0" cap="all" dirty="0">
              <a:solidFill>
                <a:srgbClr val="BE202E"/>
              </a:solidFill>
              <a:effectLst/>
              <a:highlight>
                <a:srgbClr val="FFFFFF"/>
              </a:highlight>
              <a:latin typeface="Libel Suit"/>
            </a:endParaRP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91E0A604-4E62-C70F-20AE-21FBA330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76" y="1574478"/>
            <a:ext cx="2111205" cy="8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D357DEB2-4F8F-4AE1-9031-3D5F47E6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08" y="1763170"/>
            <a:ext cx="1983144" cy="5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No photo description available.">
            <a:extLst>
              <a:ext uri="{FF2B5EF4-FFF2-40B4-BE49-F238E27FC236}">
                <a16:creationId xmlns:a16="http://schemas.microsoft.com/office/drawing/2014/main" id="{49491514-BD13-E5B3-798E-74FC2460A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80" y="1268460"/>
            <a:ext cx="1325060" cy="13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A119B487-FFF8-C097-4A32-D86798FA7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t="27585" r="11336" b="26623"/>
          <a:stretch/>
        </p:blipFill>
        <p:spPr bwMode="auto">
          <a:xfrm>
            <a:off x="2446605" y="3436043"/>
            <a:ext cx="1983144" cy="12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D53FC38F-3A73-09B1-8F6B-D3708D14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47" y="3446285"/>
            <a:ext cx="1754600" cy="109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AC03D506-6BEE-749A-304A-3EEDBA39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9" y="3307201"/>
            <a:ext cx="1178738" cy="12903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3" name="Picture 2" descr="A logo with a person sitting in a lotus position&#10;&#10;Description automatically generated">
            <a:extLst>
              <a:ext uri="{FF2B5EF4-FFF2-40B4-BE49-F238E27FC236}">
                <a16:creationId xmlns:a16="http://schemas.microsoft.com/office/drawing/2014/main" id="{E684D19A-E497-94C5-0D6D-5F19374C2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1479" y="5013071"/>
            <a:ext cx="1325429" cy="13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2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065860-EAB4-29D0-C1A6-BEA63268B9C8}"/>
              </a:ext>
            </a:extLst>
          </p:cNvPr>
          <p:cNvSpPr txBox="1">
            <a:spLocks/>
          </p:cNvSpPr>
          <p:nvPr/>
        </p:nvSpPr>
        <p:spPr>
          <a:xfrm>
            <a:off x="4819135" y="1589903"/>
            <a:ext cx="7219315" cy="3624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sz="3200" dirty="0"/>
              <a:t>Number of shelter nights     61</a:t>
            </a:r>
          </a:p>
          <a:p>
            <a:pPr defTabSz="914400"/>
            <a:r>
              <a:rPr lang="en-US" sz="3200" dirty="0"/>
              <a:t>Number of nights it rained   31</a:t>
            </a:r>
          </a:p>
          <a:p>
            <a:pPr defTabSz="914400"/>
            <a:r>
              <a:rPr lang="en-US" sz="3200" dirty="0"/>
              <a:t>Total number of guests       48</a:t>
            </a:r>
          </a:p>
          <a:p>
            <a:pPr defTabSz="914400"/>
            <a:r>
              <a:rPr lang="en-US" sz="3200" dirty="0"/>
              <a:t>Average guests per night     11.3</a:t>
            </a:r>
          </a:p>
          <a:p>
            <a:pPr defTabSz="914400"/>
            <a:r>
              <a:rPr lang="en-US" sz="3200" dirty="0"/>
              <a:t>Highest nightly guest count 18</a:t>
            </a:r>
          </a:p>
          <a:p>
            <a:pPr defTabSz="914400"/>
            <a:r>
              <a:rPr lang="en-US" sz="3200" dirty="0"/>
              <a:t>Spent over 14 nights		    26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857DD65-D4AE-A697-8CFE-780994EAC222}"/>
              </a:ext>
            </a:extLst>
          </p:cNvPr>
          <p:cNvSpPr txBox="1">
            <a:spLocks/>
          </p:cNvSpPr>
          <p:nvPr/>
        </p:nvSpPr>
        <p:spPr>
          <a:xfrm>
            <a:off x="515817" y="685799"/>
            <a:ext cx="3669005" cy="489204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defTabSz="914400"/>
            <a:r>
              <a:rPr lang="en-US" sz="4400" dirty="0"/>
              <a:t>By the numbers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0DFAF6-38DE-4B30-FAA9-57CD6857638D}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E35D8C0-25C4-8DD8-AF7A-C69B7CE174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8160" cy="1000897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89FDD5C8-EC81-E6C9-3E43-C7B8DC742378}"/>
              </a:ext>
            </a:extLst>
          </p:cNvPr>
          <p:cNvSpPr txBox="1">
            <a:spLocks/>
          </p:cNvSpPr>
          <p:nvPr/>
        </p:nvSpPr>
        <p:spPr>
          <a:xfrm>
            <a:off x="10923373" y="247134"/>
            <a:ext cx="1009134" cy="506627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sz="2800" dirty="0"/>
              <a:t>FWS</a:t>
            </a:r>
          </a:p>
        </p:txBody>
      </p:sp>
    </p:spTree>
    <p:extLst>
      <p:ext uri="{BB962C8B-B14F-4D97-AF65-F5344CB8AC3E}">
        <p14:creationId xmlns:p14="http://schemas.microsoft.com/office/powerpoint/2010/main" val="291589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06DF0-1BF8-9E11-ACC3-57AA82DB3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114" y="2594931"/>
            <a:ext cx="5120484" cy="3188027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90 pairs of socks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80 pairs of underwear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19 coats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71 tops/pants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1FA48-5B42-D89E-FDBB-010D62495B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8160" cy="1000897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94824F84-BDEA-8162-0F33-8D8CD405CC51}"/>
              </a:ext>
            </a:extLst>
          </p:cNvPr>
          <p:cNvSpPr txBox="1">
            <a:spLocks/>
          </p:cNvSpPr>
          <p:nvPr/>
        </p:nvSpPr>
        <p:spPr>
          <a:xfrm>
            <a:off x="10923373" y="247134"/>
            <a:ext cx="1009134" cy="506627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sz="2800" dirty="0"/>
              <a:t>FWS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6C7CD-60B4-C648-D22F-FC907F4B2C9A}"/>
              </a:ext>
            </a:extLst>
          </p:cNvPr>
          <p:cNvSpPr txBox="1">
            <a:spLocks/>
          </p:cNvSpPr>
          <p:nvPr/>
        </p:nvSpPr>
        <p:spPr>
          <a:xfrm>
            <a:off x="1248314" y="1599080"/>
            <a:ext cx="9695369" cy="61299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200" dirty="0"/>
              <a:t>Community donations distributed to guests:</a:t>
            </a:r>
          </a:p>
        </p:txBody>
      </p:sp>
    </p:spTree>
    <p:extLst>
      <p:ext uri="{BB962C8B-B14F-4D97-AF65-F5344CB8AC3E}">
        <p14:creationId xmlns:p14="http://schemas.microsoft.com/office/powerpoint/2010/main" val="40550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74272F-A18F-0FF8-1FE3-9584CF8041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8160" cy="1000897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0A340C8-2979-7FCE-8D1B-70483FB2E7D9}"/>
              </a:ext>
            </a:extLst>
          </p:cNvPr>
          <p:cNvSpPr txBox="1">
            <a:spLocks/>
          </p:cNvSpPr>
          <p:nvPr/>
        </p:nvSpPr>
        <p:spPr>
          <a:xfrm>
            <a:off x="10923373" y="247134"/>
            <a:ext cx="1009134" cy="506627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sz="2800" dirty="0"/>
              <a:t>FWS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482DBA-9639-FA3E-F05D-9D8CB16839AE}"/>
              </a:ext>
            </a:extLst>
          </p:cNvPr>
          <p:cNvSpPr txBox="1">
            <a:spLocks/>
          </p:cNvSpPr>
          <p:nvPr/>
        </p:nvSpPr>
        <p:spPr>
          <a:xfrm>
            <a:off x="3219876" y="2270784"/>
            <a:ext cx="6272836" cy="137423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to the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B5869-5E00-D311-BD44-05FBF3C594B4}"/>
              </a:ext>
            </a:extLst>
          </p:cNvPr>
          <p:cNvSpPr txBox="1"/>
          <p:nvPr/>
        </p:nvSpPr>
        <p:spPr>
          <a:xfrm>
            <a:off x="3219876" y="4703735"/>
            <a:ext cx="4819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you,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 of Folsom</a:t>
            </a:r>
          </a:p>
        </p:txBody>
      </p:sp>
    </p:spTree>
    <p:extLst>
      <p:ext uri="{BB962C8B-B14F-4D97-AF65-F5344CB8AC3E}">
        <p14:creationId xmlns:p14="http://schemas.microsoft.com/office/powerpoint/2010/main" val="3552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22888</TotalTime>
  <Words>156</Words>
  <Application>Microsoft Office PowerPoint</Application>
  <PresentationFormat>Widescreen</PresentationFormat>
  <Paragraphs>39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Libel Suit</vt:lpstr>
      <vt:lpstr>Lucida Sans Unicode</vt:lpstr>
      <vt:lpstr>Verdana</vt:lpstr>
      <vt:lpstr>Wingdings</vt:lpstr>
      <vt:lpstr>Wingdings 2</vt:lpstr>
      <vt:lpstr>Wingdings 3</vt:lpstr>
      <vt:lpstr>Concourse</vt:lpstr>
      <vt:lpstr>PowerPoint Presentation</vt:lpstr>
      <vt:lpstr>Purpose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 Alexander</dc:creator>
  <cp:lastModifiedBy>beverly siess</cp:lastModifiedBy>
  <cp:revision>134</cp:revision>
  <cp:lastPrinted>2024-04-21T23:42:09Z</cp:lastPrinted>
  <dcterms:created xsi:type="dcterms:W3CDTF">2021-05-29T17:01:42Z</dcterms:created>
  <dcterms:modified xsi:type="dcterms:W3CDTF">2024-04-22T23:05:51Z</dcterms:modified>
</cp:coreProperties>
</file>